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y="6858000" cx="12192000"/>
  <p:notesSz cx="6858000" cy="9144000"/>
  <p:embeddedFontLst>
    <p:embeddedFont>
      <p:font typeface="Play"/>
      <p:regular r:id="rId95"/>
      <p:bold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F58D4F-E89D-4979-B77D-2106BC745501}">
  <a:tblStyle styleId="{B9F58D4F-E89D-4979-B77D-2106BC745501}" styleName="Table_0">
    <a:wholeTbl>
      <a:tcTxStyle b="off" i="off">
        <a:font>
          <a:latin typeface="SF Pro Text Light"/>
          <a:ea typeface="SF Pro Text Light"/>
          <a:cs typeface="SF Pro Text Ligh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BFF"/>
          </a:solidFill>
        </a:fill>
      </a:tcStyle>
    </a:wholeTbl>
    <a:band1H>
      <a:tcTxStyle/>
      <a:tcStyle>
        <a:fill>
          <a:solidFill>
            <a:srgbClr val="CAD5FF"/>
          </a:solidFill>
        </a:fill>
      </a:tcStyle>
    </a:band1H>
    <a:band2H>
      <a:tcTxStyle/>
    </a:band2H>
    <a:band1V>
      <a:tcTxStyle/>
      <a:tcStyle>
        <a:fill>
          <a:solidFill>
            <a:srgbClr val="CAD5FF"/>
          </a:solidFill>
        </a:fill>
      </a:tcStyle>
    </a:band1V>
    <a:band2V>
      <a:tcTxStyle/>
    </a:band2V>
    <a:la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font" Target="fonts/Play-regular.fntdata"/><Relationship Id="rId50" Type="http://schemas.openxmlformats.org/officeDocument/2006/relationships/slide" Target="slides/slide45.xml"/><Relationship Id="rId94" Type="http://schemas.openxmlformats.org/officeDocument/2006/relationships/slide" Target="slides/slide8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96" Type="http://schemas.openxmlformats.org/officeDocument/2006/relationships/font" Target="fonts/Play-bold.fntdata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30aae1b5a0_0_3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230aae1b5a0_0_3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30aae1b5a0_0_4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230aae1b5a0_0_4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30aae1b5a0_0_4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30aae1b5a0_0_4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30aae1b5a0_0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30aae1b5a0_0_4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30aae1b5a0_0_4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30aae1b5a0_0_4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30aae1b5a0_0_4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30aae1b5a0_0_4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30aae1b5a0_0_4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230aae1b5a0_0_4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30aae1b5a0_0_4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230aae1b5a0_0_4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30aae1b5a0_0_4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30aae1b5a0_0_4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30aae1b5a0_0_4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230aae1b5a0_0_4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21b1726d44_0_9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21b1726d44_0_9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30aae1b5a0_0_4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230aae1b5a0_0_4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30aae1b5a0_0_4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230aae1b5a0_0_4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30aae1b5a0_0_4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230aae1b5a0_0_4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30aae1b5a0_0_5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230aae1b5a0_0_5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30aae1b5a0_0_5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230aae1b5a0_0_5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30aae1b5a0_0_4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230aae1b5a0_0_4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30a882cc52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30a882cc52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30a882cc52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230a882cc52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30a882cc52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30a882cc52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30a882cc52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230a882cc52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30a882cc52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230a882cc52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30a882cc52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230a882cc52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30a882cc52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30a882cc52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30a882cc52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230a882cc52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0a882cc52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230a882cc52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0a882cc52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230a882cc52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30a882cc52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230a882cc52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30a882cc52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30a882cc52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30a882cc52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230a882cc52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0a882cc52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30a882cc52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30aae1b5a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30aae1b5a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30a882cc52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230a882cc52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30a882cc52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230a882cc52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30a882cc52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230a882cc52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30a882cc52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230a882cc52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30a882cc52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230a882cc52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30a882cc52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230a882cc52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30a882cc52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230a882cc52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30a882cc52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230a882cc52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0a882cc52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230a882cc52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30a882cc52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230a882cc52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30a882cc52_0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230a882cc52_0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30a882cc52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230a882cc52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30a882cc52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230a882cc52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30a882cc52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230a882cc52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30a882cc52_0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230a882cc52_0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30a882cc52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230a882cc52_0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30a882cc52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230a882cc52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30a882cc52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230a882cc52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30a882cc52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230a882cc52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30a882cc52_0_2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230a882cc52_0_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30aae1b5a0_0_3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230aae1b5a0_0_3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30a882cc52_0_2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230a882cc52_0_2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30a882cc52_0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230a882cc52_0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30a882cc52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230a882cc52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30a882cc52_0_2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230a882cc52_0_2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30a882cc52_0_3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230a882cc52_0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30a882cc52_0_3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230a882cc52_0_3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30a882cc52_0_3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230a882cc52_0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30a882cc52_0_3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g230a882cc52_0_3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30a882cc52_0_3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230a882cc52_0_3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0aae1b5a0_0_3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30aae1b5a0_0_3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30a882cc52_0_3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230a882cc52_0_3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30a882cc52_0_3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230a882cc52_0_3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30a882cc52_0_3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g230a882cc52_0_3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30a882cc52_0_3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g230a882cc52_0_3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30a882cc52_0_3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230a882cc52_0_3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30a882cc52_0_3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230a882cc52_0_3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30a882cc52_0_4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g230a882cc52_0_4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30a882cc52_0_4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g230a882cc52_0_4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30a882cc52_0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g230a882cc52_0_4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30a882cc52_0_4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230a882cc52_0_4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30aae1b5a0_0_3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30aae1b5a0_0_3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30a882cc52_0_4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g230a882cc52_0_4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30a882cc52_0_4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g230a882cc52_0_4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30a882cc52_0_4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g230a882cc52_0_4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30a882cc52_0_4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g230a882cc52_0_4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30a882cc52_0_4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230a882cc52_0_4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30a882cc52_0_4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g230a882cc52_0_4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30a882cc52_0_4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g230a882cc52_0_4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30a882cc52_0_5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230a882cc52_0_5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30a882cc52_0_5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g230a882cc52_0_5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30aae1b5a0_0_3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230aae1b5a0_0_3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3066460" y="0"/>
            <a:ext cx="9141306" cy="6857984"/>
          </a:xfrm>
          <a:custGeom>
            <a:rect b="b" l="l" r="r" t="t"/>
            <a:pathLst>
              <a:path extrusionOk="0" h="6857984" w="9141306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" name="Google Shape;57;p2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2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2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без фото">
  <p:cSld name="Цитата без фото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2" type="body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3" type="body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Play"/>
                <a:ea typeface="Play"/>
                <a:cs typeface="Play"/>
                <a:sym typeface="Play"/>
              </a:defRPr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1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98" name="Google Shape;98;p1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101" name="Google Shape;101;p12"/>
          <p:cNvSpPr txBox="1"/>
          <p:nvPr>
            <p:ph idx="1" type="body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2"/>
          <p:cNvSpPr/>
          <p:nvPr>
            <p:ph idx="2" type="pic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3" name="Google Shape;103;p12"/>
          <p:cNvSpPr txBox="1"/>
          <p:nvPr>
            <p:ph idx="3" type="body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4" type="body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5" type="body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3"/>
          <p:cNvSpPr/>
          <p:nvPr>
            <p:ph idx="2" type="pic"/>
          </p:nvPr>
        </p:nvSpPr>
        <p:spPr>
          <a:xfrm>
            <a:off x="79603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3" name="Google Shape;1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671513" y="1773238"/>
            <a:ext cx="10861675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6" name="Google Shape;126;p16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27" name="Google Shape;127;p16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28" name="Google Shape;128;p16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" name="Google Shape;130;p16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">
  <p:cSld name="Финальный с QR">
    <p:bg>
      <p:bgPr>
        <a:solidFill>
          <a:schemeClr val="accen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3" name="Google Shape;143;p19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44" name="Google Shape;144;p19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" name="Google Shape;147;p19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2" type="body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2" type="body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2" type="body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b="1" i="0"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2" type="body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3" type="body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4" type="body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6"/>
          <p:cNvSpPr txBox="1"/>
          <p:nvPr>
            <p:ph idx="2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6"/>
          <p:cNvSpPr txBox="1"/>
          <p:nvPr>
            <p:ph idx="3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4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6"/>
          <p:cNvSpPr txBox="1"/>
          <p:nvPr>
            <p:ph idx="5" type="body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6" type="body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6"/>
          <p:cNvSpPr txBox="1"/>
          <p:nvPr>
            <p:ph idx="7" type="body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8" type="body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27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7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9" type="body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8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8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28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28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28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28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28"/>
          <p:cNvSpPr txBox="1"/>
          <p:nvPr>
            <p:ph idx="16" type="body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29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29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29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9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29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29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29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29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29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29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29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29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29"/>
          <p:cNvSpPr txBox="1"/>
          <p:nvPr>
            <p:ph idx="22" type="body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29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30"/>
          <p:cNvSpPr txBox="1"/>
          <p:nvPr>
            <p:ph idx="2" type="body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30"/>
          <p:cNvSpPr txBox="1"/>
          <p:nvPr>
            <p:ph idx="3" type="body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30"/>
          <p:cNvSpPr txBox="1"/>
          <p:nvPr>
            <p:ph idx="4" type="body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0"/>
          <p:cNvSpPr txBox="1"/>
          <p:nvPr>
            <p:ph idx="5" type="body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30"/>
          <p:cNvSpPr txBox="1"/>
          <p:nvPr>
            <p:ph idx="6" type="body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30"/>
          <p:cNvSpPr txBox="1"/>
          <p:nvPr>
            <p:ph idx="7" type="body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30"/>
          <p:cNvSpPr txBox="1"/>
          <p:nvPr>
            <p:ph idx="8" type="body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idx="9" type="body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30"/>
          <p:cNvSpPr txBox="1"/>
          <p:nvPr>
            <p:ph idx="13" type="body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30"/>
          <p:cNvSpPr txBox="1"/>
          <p:nvPr>
            <p:ph idx="14" type="body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30"/>
          <p:cNvSpPr txBox="1"/>
          <p:nvPr>
            <p:ph idx="15" type="body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30"/>
          <p:cNvSpPr txBox="1"/>
          <p:nvPr>
            <p:ph idx="16" type="body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30"/>
          <p:cNvSpPr txBox="1"/>
          <p:nvPr>
            <p:ph idx="17" type="body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30"/>
          <p:cNvSpPr txBox="1"/>
          <p:nvPr>
            <p:ph idx="18" type="body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30"/>
          <p:cNvSpPr txBox="1"/>
          <p:nvPr>
            <p:ph idx="19" type="body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0"/>
          <p:cNvSpPr txBox="1"/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"/>
          <p:cNvSpPr txBox="1"/>
          <p:nvPr>
            <p:ph idx="1" type="body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/>
          <p:nvPr>
            <p:ph idx="2" type="pic"/>
          </p:nvPr>
        </p:nvSpPr>
        <p:spPr>
          <a:xfrm>
            <a:off x="7767579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31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3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p32"/>
          <p:cNvSpPr/>
          <p:nvPr>
            <p:ph idx="2" type="pic"/>
          </p:nvPr>
        </p:nvSpPr>
        <p:spPr>
          <a:xfrm>
            <a:off x="905789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66" name="Google Shape;26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/>
          <p:nvPr>
            <p:ph idx="3" type="pic"/>
          </p:nvPr>
        </p:nvSpPr>
        <p:spPr>
          <a:xfrm>
            <a:off x="634326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/>
          <p:nvPr>
            <p:ph idx="2" type="pic"/>
          </p:nvPr>
        </p:nvSpPr>
        <p:spPr>
          <a:xfrm>
            <a:off x="346971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74" name="Google Shape;27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/>
          <p:nvPr>
            <p:ph idx="3" type="pic"/>
          </p:nvPr>
        </p:nvSpPr>
        <p:spPr>
          <a:xfrm>
            <a:off x="75508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/>
          <p:nvPr>
            <p:ph idx="2" type="pic"/>
          </p:nvPr>
        </p:nvSpPr>
        <p:spPr>
          <a:xfrm>
            <a:off x="7274309" y="1170527"/>
            <a:ext cx="3457422" cy="7345452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34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35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6" name="Google Shape;286;p35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87" name="Google Shape;287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8" name="Google Shape;288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35"/>
          <p:cNvSpPr/>
          <p:nvPr>
            <p:ph idx="2" type="pic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90" name="Google Shape;290;p35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91" name="Google Shape;291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" name="Google Shape;292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35"/>
          <p:cNvSpPr/>
          <p:nvPr>
            <p:ph idx="3" type="pic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36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6"/>
          <p:cNvSpPr/>
          <p:nvPr>
            <p:ph idx="2" type="pic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36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6"/>
          <p:cNvSpPr/>
          <p:nvPr>
            <p:ph idx="3" type="pic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02" name="Google Shape;30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7"/>
          <p:cNvSpPr/>
          <p:nvPr>
            <p:ph idx="2" type="pic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3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p37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/>
          <p:nvPr>
            <p:ph idx="2" type="pic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13" name="Google Shape;31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9" name="Google Shape;319;p39"/>
          <p:cNvSpPr txBox="1"/>
          <p:nvPr>
            <p:ph idx="11" type="ftr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9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4" name="Google Shape;324;p40"/>
          <p:cNvSpPr txBox="1"/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40"/>
          <p:cNvSpPr txBox="1"/>
          <p:nvPr>
            <p:ph idx="1" type="body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/>
          <p:nvPr>
            <p:ph idx="2" type="pic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8" name="Google Shape;328;p41"/>
          <p:cNvSpPr txBox="1"/>
          <p:nvPr>
            <p:ph idx="1" type="body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41"/>
          <p:cNvSpPr txBox="1"/>
          <p:nvPr>
            <p:ph idx="3" type="body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4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1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4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42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42"/>
          <p:cNvSpPr txBox="1"/>
          <p:nvPr>
            <p:ph idx="1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4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3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43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3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3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3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3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3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3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3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3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3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3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3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3"/>
          <p:cNvSpPr txBox="1"/>
          <p:nvPr>
            <p:ph idx="1" type="body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6" name="Google Shape;356;p4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43"/>
          <p:cNvSpPr txBox="1"/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6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Акцент">
  <p:cSld name="Акцент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idx="1" type="body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idx="1" type="body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671514" y="1773238"/>
            <a:ext cx="5135728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2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3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5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" name="Google Shape;13;p1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" name="Google Shape;33;p1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" name="Google Shape;4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3.png"/><Relationship Id="rId4" Type="http://schemas.openxmlformats.org/officeDocument/2006/relationships/image" Target="../media/image5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6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1.png"/><Relationship Id="rId4" Type="http://schemas.openxmlformats.org/officeDocument/2006/relationships/image" Target="../media/image6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/>
          <p:nvPr>
            <p:ph type="title"/>
          </p:nvPr>
        </p:nvSpPr>
        <p:spPr>
          <a:xfrm>
            <a:off x="658825" y="781871"/>
            <a:ext cx="102204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Missing Parts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3"/>
          <p:cNvSpPr txBox="1"/>
          <p:nvPr>
            <p:ph type="title"/>
          </p:nvPr>
        </p:nvSpPr>
        <p:spPr>
          <a:xfrm>
            <a:off x="677875" y="692150"/>
            <a:ext cx="6243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Определение мусора</a:t>
            </a:r>
            <a:endParaRPr/>
          </a:p>
        </p:txBody>
      </p:sp>
      <p:sp>
        <p:nvSpPr>
          <p:cNvPr id="419" name="Google Shape;419;p53"/>
          <p:cNvSpPr txBox="1"/>
          <p:nvPr>
            <p:ph idx="4294967295" type="body"/>
          </p:nvPr>
        </p:nvSpPr>
        <p:spPr>
          <a:xfrm>
            <a:off x="677876" y="1773250"/>
            <a:ext cx="58026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Все, что недоступно из корня является мусором.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1600"/>
              <a:t>Корнем могут быть: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локальные переменные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активные потоки и их стек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статические переменные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объекты, к которым есть ссылка из нативных методов JNI (об этом чуть позже)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в случае Android экземпляр Application</a:t>
            </a:r>
            <a:endParaRPr sz="1600"/>
          </a:p>
        </p:txBody>
      </p:sp>
      <p:pic>
        <p:nvPicPr>
          <p:cNvPr id="420" name="Google Shape;4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550" y="2381625"/>
            <a:ext cx="5600351" cy="26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4"/>
          <p:cNvSpPr txBox="1"/>
          <p:nvPr>
            <p:ph type="title"/>
          </p:nvPr>
        </p:nvSpPr>
        <p:spPr>
          <a:xfrm>
            <a:off x="677875" y="692150"/>
            <a:ext cx="6243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Сборщики мусора в Java</a:t>
            </a:r>
            <a:endParaRPr/>
          </a:p>
        </p:txBody>
      </p:sp>
      <p:sp>
        <p:nvSpPr>
          <p:cNvPr id="426" name="Google Shape;426;p54"/>
          <p:cNvSpPr txBox="1"/>
          <p:nvPr>
            <p:ph idx="4294967295" type="body"/>
          </p:nvPr>
        </p:nvSpPr>
        <p:spPr>
          <a:xfrm>
            <a:off x="677876" y="1773250"/>
            <a:ext cx="58026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Serial GC (java &lt; 8)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Parallel GC (java 8)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Concurrent Mark Sweep (CMS) GC (так и не вышел в прод)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G1 (Garbage First) GC (java &gt; 8)</a:t>
            </a:r>
            <a:endParaRPr sz="1600"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Не будем разбирать экспериментальные и узкоспециализированные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Shenandoah GC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ZeroGC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Epsilon GC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5"/>
          <p:cNvSpPr txBox="1"/>
          <p:nvPr>
            <p:ph type="title"/>
          </p:nvPr>
        </p:nvSpPr>
        <p:spPr>
          <a:xfrm>
            <a:off x="677875" y="692150"/>
            <a:ext cx="6243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Устройство кучи в Serial GC</a:t>
            </a:r>
            <a:endParaRPr/>
          </a:p>
        </p:txBody>
      </p:sp>
      <p:pic>
        <p:nvPicPr>
          <p:cNvPr id="432" name="Google Shape;4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363" y="2421150"/>
            <a:ext cx="7529276" cy="24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"/>
          <p:cNvSpPr txBox="1"/>
          <p:nvPr>
            <p:ph type="title"/>
          </p:nvPr>
        </p:nvSpPr>
        <p:spPr>
          <a:xfrm>
            <a:off x="677875" y="692150"/>
            <a:ext cx="6243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Процесс сборки</a:t>
            </a:r>
            <a:r>
              <a:rPr lang="ru-RU"/>
              <a:t> в Serial GC</a:t>
            </a:r>
            <a:endParaRPr/>
          </a:p>
        </p:txBody>
      </p:sp>
      <p:sp>
        <p:nvSpPr>
          <p:cNvPr id="438" name="Google Shape;438;p56"/>
          <p:cNvSpPr txBox="1"/>
          <p:nvPr>
            <p:ph idx="4294967295" type="body"/>
          </p:nvPr>
        </p:nvSpPr>
        <p:spPr>
          <a:xfrm>
            <a:off x="677876" y="1773250"/>
            <a:ext cx="58026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1600"/>
              <a:t>Объекты аллоцируются в Eden</a:t>
            </a:r>
            <a:endParaRPr sz="1600"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1600"/>
              <a:t>Малая сборка:</a:t>
            </a:r>
            <a:endParaRPr sz="1600"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1600"/>
              <a:t>1. При первой сборке мусора переносятся из Eden в S0 </a:t>
            </a:r>
            <a:endParaRPr sz="1600"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1600"/>
              <a:t>2. При следующей сборке мусора из Eden и S0 переносятся в S1</a:t>
            </a:r>
            <a:endParaRPr sz="1600"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1600"/>
              <a:t>3. При следующей сборке мусора из Eden и S1 переносятся в S0</a:t>
            </a:r>
            <a:endParaRPr sz="1600"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1600"/>
              <a:t>4. Сборка зацикливается на втором шаге, а объекты, которые много раз перемещались между S0 и S1 будут перемещены в старое поколение</a:t>
            </a:r>
            <a:endParaRPr sz="1600"/>
          </a:p>
        </p:txBody>
      </p:sp>
      <p:pic>
        <p:nvPicPr>
          <p:cNvPr id="439" name="Google Shape;4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575" y="2409150"/>
            <a:ext cx="5463449" cy="17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/>
          <p:nvPr>
            <p:ph type="title"/>
          </p:nvPr>
        </p:nvSpPr>
        <p:spPr>
          <a:xfrm>
            <a:off x="677875" y="692150"/>
            <a:ext cx="6243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Малая сборка в Serial GC</a:t>
            </a:r>
            <a:endParaRPr/>
          </a:p>
        </p:txBody>
      </p:sp>
      <p:sp>
        <p:nvSpPr>
          <p:cNvPr id="445" name="Google Shape;445;p57"/>
          <p:cNvSpPr txBox="1"/>
          <p:nvPr>
            <p:ph idx="4294967295" type="body"/>
          </p:nvPr>
        </p:nvSpPr>
        <p:spPr>
          <a:xfrm>
            <a:off x="677876" y="1773250"/>
            <a:ext cx="58026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1600"/>
              <a:t>1. При первой сборке мусор перенос</a:t>
            </a:r>
            <a:r>
              <a:rPr lang="ru-RU"/>
              <a:t>и</a:t>
            </a:r>
            <a:r>
              <a:rPr lang="ru-RU" sz="1600"/>
              <a:t>тся из Eden в S0 </a:t>
            </a:r>
            <a:endParaRPr sz="1600"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46" name="Google Shape;44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02" y="2668825"/>
            <a:ext cx="6243900" cy="3474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8"/>
          <p:cNvSpPr txBox="1"/>
          <p:nvPr>
            <p:ph type="title"/>
          </p:nvPr>
        </p:nvSpPr>
        <p:spPr>
          <a:xfrm>
            <a:off x="677875" y="692150"/>
            <a:ext cx="6243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Малая сборка в Serial GC</a:t>
            </a:r>
            <a:endParaRPr/>
          </a:p>
        </p:txBody>
      </p:sp>
      <p:sp>
        <p:nvSpPr>
          <p:cNvPr id="452" name="Google Shape;452;p58"/>
          <p:cNvSpPr txBox="1"/>
          <p:nvPr>
            <p:ph idx="4294967295" type="body"/>
          </p:nvPr>
        </p:nvSpPr>
        <p:spPr>
          <a:xfrm>
            <a:off x="677876" y="1773250"/>
            <a:ext cx="58026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2. Следующая сборка мусора из Eden и S0 переносит мусор в S1</a:t>
            </a:r>
            <a:endParaRPr sz="1600"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53" name="Google Shape;45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974" y="2940656"/>
            <a:ext cx="7903599" cy="30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9"/>
          <p:cNvSpPr txBox="1"/>
          <p:nvPr>
            <p:ph type="title"/>
          </p:nvPr>
        </p:nvSpPr>
        <p:spPr>
          <a:xfrm>
            <a:off x="677875" y="692150"/>
            <a:ext cx="6243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Малая сборка в Serial GC</a:t>
            </a:r>
            <a:endParaRPr/>
          </a:p>
        </p:txBody>
      </p:sp>
      <p:sp>
        <p:nvSpPr>
          <p:cNvPr id="459" name="Google Shape;459;p59"/>
          <p:cNvSpPr txBox="1"/>
          <p:nvPr>
            <p:ph idx="4294967295" type="body"/>
          </p:nvPr>
        </p:nvSpPr>
        <p:spPr>
          <a:xfrm>
            <a:off x="677876" y="1773250"/>
            <a:ext cx="58026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255587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3. Сборка мусора из Eden и S1 переносит в S0</a:t>
            </a:r>
            <a:endParaRPr sz="1600"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60" name="Google Shape;4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974" y="2940656"/>
            <a:ext cx="7903599" cy="30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0"/>
          <p:cNvSpPr txBox="1"/>
          <p:nvPr>
            <p:ph type="title"/>
          </p:nvPr>
        </p:nvSpPr>
        <p:spPr>
          <a:xfrm>
            <a:off x="677875" y="692150"/>
            <a:ext cx="6243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Малая сборка в Serial GC</a:t>
            </a:r>
            <a:endParaRPr/>
          </a:p>
        </p:txBody>
      </p:sp>
      <p:sp>
        <p:nvSpPr>
          <p:cNvPr id="466" name="Google Shape;466;p60"/>
          <p:cNvSpPr txBox="1"/>
          <p:nvPr>
            <p:ph idx="4294967295" type="body"/>
          </p:nvPr>
        </p:nvSpPr>
        <p:spPr>
          <a:xfrm>
            <a:off x="677876" y="1773250"/>
            <a:ext cx="58026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255587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3. Сборка мусора из Eden и S1 переносит в S0. Следующая сборка будет как во втором шаге</a:t>
            </a:r>
            <a:endParaRPr sz="1600"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67" name="Google Shape;46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974" y="2940656"/>
            <a:ext cx="7903599" cy="30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1"/>
          <p:cNvSpPr txBox="1"/>
          <p:nvPr>
            <p:ph type="title"/>
          </p:nvPr>
        </p:nvSpPr>
        <p:spPr>
          <a:xfrm>
            <a:off x="677875" y="692150"/>
            <a:ext cx="6243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Малая</a:t>
            </a:r>
            <a:r>
              <a:rPr lang="ru-RU"/>
              <a:t> сборка в Serial GC</a:t>
            </a:r>
            <a:endParaRPr/>
          </a:p>
        </p:txBody>
      </p:sp>
      <p:pic>
        <p:nvPicPr>
          <p:cNvPr id="473" name="Google Shape;47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100" y="2503725"/>
            <a:ext cx="9139150" cy="353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1"/>
          <p:cNvSpPr txBox="1"/>
          <p:nvPr>
            <p:ph idx="4294967295" type="body"/>
          </p:nvPr>
        </p:nvSpPr>
        <p:spPr>
          <a:xfrm>
            <a:off x="677876" y="1773250"/>
            <a:ext cx="58026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Выжившие много раз перемещения внутри молодого поколения </a:t>
            </a:r>
            <a:r>
              <a:rPr lang="ru-RU"/>
              <a:t>перемещаются</a:t>
            </a:r>
            <a:r>
              <a:rPr lang="ru-RU"/>
              <a:t> в старое</a:t>
            </a:r>
            <a:endParaRPr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2"/>
          <p:cNvSpPr txBox="1"/>
          <p:nvPr>
            <p:ph type="title"/>
          </p:nvPr>
        </p:nvSpPr>
        <p:spPr>
          <a:xfrm>
            <a:off x="677875" y="692150"/>
            <a:ext cx="6243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Полная сборка в Serial GC</a:t>
            </a:r>
            <a:endParaRPr/>
          </a:p>
        </p:txBody>
      </p:sp>
      <p:sp>
        <p:nvSpPr>
          <p:cNvPr id="480" name="Google Shape;480;p62"/>
          <p:cNvSpPr txBox="1"/>
          <p:nvPr>
            <p:ph idx="4294967295" type="body"/>
          </p:nvPr>
        </p:nvSpPr>
        <p:spPr>
          <a:xfrm>
            <a:off x="677876" y="1773250"/>
            <a:ext cx="58026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SzPts val="1600"/>
              <a:buAutoNum type="arabicPeriod"/>
            </a:pPr>
            <a:r>
              <a:rPr lang="ru-RU"/>
              <a:t>Выполняет дефрагментацию (уплотнение)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/>
              <a:t>Запускается на обоих поколениях</a:t>
            </a:r>
            <a:endParaRPr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81" name="Google Shape;48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874" y="2971575"/>
            <a:ext cx="7952256" cy="30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>
            <p:ph type="title"/>
          </p:nvPr>
        </p:nvSpPr>
        <p:spPr>
          <a:xfrm>
            <a:off x="620713" y="583317"/>
            <a:ext cx="54753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Не забудьте отметиться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3"/>
          <p:cNvSpPr txBox="1"/>
          <p:nvPr>
            <p:ph type="title"/>
          </p:nvPr>
        </p:nvSpPr>
        <p:spPr>
          <a:xfrm>
            <a:off x="677875" y="692150"/>
            <a:ext cx="6243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Parallel</a:t>
            </a:r>
            <a:r>
              <a:rPr lang="ru-RU"/>
              <a:t> GC</a:t>
            </a:r>
            <a:endParaRPr/>
          </a:p>
        </p:txBody>
      </p:sp>
      <p:pic>
        <p:nvPicPr>
          <p:cNvPr id="487" name="Google Shape;48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525" y="3131400"/>
            <a:ext cx="6894650" cy="30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3"/>
          <p:cNvSpPr txBox="1"/>
          <p:nvPr>
            <p:ph idx="4294967295" type="body"/>
          </p:nvPr>
        </p:nvSpPr>
        <p:spPr>
          <a:xfrm>
            <a:off x="677876" y="1773250"/>
            <a:ext cx="58026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Устройство кучи и процесс сборки похожи, но есть отличия в последнем: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AutoNum type="arabicPeriod"/>
            </a:pPr>
            <a:r>
              <a:rPr lang="ru-RU"/>
              <a:t>дефрагментация и перенос в старое поколение выполняются несколькими потоками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/>
              <a:t>у каждого потока своя область в старом поколении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4"/>
          <p:cNvSpPr txBox="1"/>
          <p:nvPr>
            <p:ph type="title"/>
          </p:nvPr>
        </p:nvSpPr>
        <p:spPr>
          <a:xfrm>
            <a:off x="677875" y="692150"/>
            <a:ext cx="7317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Concurrent Mark Sweep (CMS) GC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494" name="Google Shape;494;p64"/>
          <p:cNvSpPr txBox="1"/>
          <p:nvPr>
            <p:ph idx="4294967295" type="body"/>
          </p:nvPr>
        </p:nvSpPr>
        <p:spPr>
          <a:xfrm>
            <a:off x="677875" y="1773250"/>
            <a:ext cx="4120200" cy="50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Устройство кучи аналогично Serial GC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Является альтернативой Parallel GC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Добавляет новый </a:t>
            </a:r>
            <a:r>
              <a:rPr lang="ru-RU"/>
              <a:t>процесс</a:t>
            </a:r>
            <a:r>
              <a:rPr lang="ru-RU"/>
              <a:t> сборки, который называется старшей сборкой и затрагивает только старшее поколение.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Алгоритм работы: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AutoNum type="arabicPeriod"/>
            </a:pPr>
            <a:r>
              <a:rPr lang="ru-RU"/>
              <a:t>остановка для определения корней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/>
              <a:t>после определения корней параллельное определение живых объектов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/>
              <a:t>вторая остановка для пометки живых объектов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/>
              <a:t>параллельная чистка мусора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В случае неудачной старшей сборки запускается полная с STW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075" y="2200763"/>
            <a:ext cx="7394000" cy="24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5"/>
          <p:cNvSpPr txBox="1"/>
          <p:nvPr>
            <p:ph type="title"/>
          </p:nvPr>
        </p:nvSpPr>
        <p:spPr>
          <a:xfrm>
            <a:off x="677875" y="692150"/>
            <a:ext cx="85281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Устройство кучи </a:t>
            </a:r>
            <a:r>
              <a:rPr lang="ru-RU"/>
              <a:t>G1 (Garbage First) GC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501" name="Google Shape;501;p65"/>
          <p:cNvSpPr txBox="1"/>
          <p:nvPr>
            <p:ph idx="4294967295" type="body"/>
          </p:nvPr>
        </p:nvSpPr>
        <p:spPr>
          <a:xfrm>
            <a:off x="677875" y="1773250"/>
            <a:ext cx="4699200" cy="49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Новая организация кучи, которая представляет из себя регионы.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Их количество по умолчанию равно 2048.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Каждый регион может быть любого типа: Tenured, Survivor или Eden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Большой объект может занимать несколько регионов, которые объединяются в один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050" y="1581750"/>
            <a:ext cx="6436865" cy="477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6"/>
          <p:cNvSpPr txBox="1"/>
          <p:nvPr>
            <p:ph type="title"/>
          </p:nvPr>
        </p:nvSpPr>
        <p:spPr>
          <a:xfrm>
            <a:off x="677875" y="692150"/>
            <a:ext cx="85281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Процесс сборки</a:t>
            </a:r>
            <a:r>
              <a:rPr lang="ru-RU"/>
              <a:t> G1 (Garbage First) GC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508" name="Google Shape;508;p66"/>
          <p:cNvSpPr txBox="1"/>
          <p:nvPr>
            <p:ph idx="4294967295" type="body"/>
          </p:nvPr>
        </p:nvSpPr>
        <p:spPr>
          <a:xfrm>
            <a:off x="677875" y="1773250"/>
            <a:ext cx="4699200" cy="49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GC анализирует кучу на предмет самых грязных регионов, потому что их очистка даст больший результат.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Минорная сборка перемещает объекты из Eden в Survivor или из Suvivor в Tenured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Большое количество регионов позволяет использовать многопоточную сборку, которая может собирать столько мусора сколько успеет во время STW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325" y="2751400"/>
            <a:ext cx="57340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7"/>
          <p:cNvSpPr txBox="1"/>
          <p:nvPr>
            <p:ph type="title"/>
          </p:nvPr>
        </p:nvSpPr>
        <p:spPr>
          <a:xfrm>
            <a:off x="677875" y="692150"/>
            <a:ext cx="98352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Смешанная</a:t>
            </a:r>
            <a:r>
              <a:rPr lang="ru-RU"/>
              <a:t> сборка в G1 (Garbage First) GC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515" name="Google Shape;515;p67"/>
          <p:cNvSpPr txBox="1"/>
          <p:nvPr>
            <p:ph idx="4294967295" type="body"/>
          </p:nvPr>
        </p:nvSpPr>
        <p:spPr>
          <a:xfrm>
            <a:off x="677875" y="1773250"/>
            <a:ext cx="4699200" cy="49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Похоже на старшую сборку в CMS, но с отличиями: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сначала запускается минорная сборка, а потом начинается сборка как минимум в одном регионе старшего поколения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в процессе очистки ищет регионы, в которые можно переместить объекты (зря времени не теряет)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после очистки и поиска выполняет дополнительные перемещения для уплотнения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Если сборка завершилась неудачно, то запустится полная сборка.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325" y="2751400"/>
            <a:ext cx="57340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8"/>
          <p:cNvSpPr txBox="1"/>
          <p:nvPr>
            <p:ph type="title"/>
          </p:nvPr>
        </p:nvSpPr>
        <p:spPr>
          <a:xfrm>
            <a:off x="677875" y="692150"/>
            <a:ext cx="6243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GC в Android</a:t>
            </a:r>
            <a:endParaRPr/>
          </a:p>
        </p:txBody>
      </p:sp>
      <p:sp>
        <p:nvSpPr>
          <p:cNvPr id="522" name="Google Shape;522;p68"/>
          <p:cNvSpPr txBox="1"/>
          <p:nvPr>
            <p:ph idx="4294967295" type="body"/>
          </p:nvPr>
        </p:nvSpPr>
        <p:spPr>
          <a:xfrm>
            <a:off x="677876" y="1773250"/>
            <a:ext cx="58026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Dalvik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ART</a:t>
            </a:r>
            <a:endParaRPr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	- Android 5/6</a:t>
            </a:r>
            <a:endParaRPr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	- Android 7</a:t>
            </a:r>
            <a:endParaRPr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	- Android 8</a:t>
            </a:r>
            <a:endParaRPr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	- Android 10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3" name="Google Shape;5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1475" y="1033100"/>
            <a:ext cx="3969750" cy="39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9"/>
          <p:cNvSpPr txBox="1"/>
          <p:nvPr>
            <p:ph type="title"/>
          </p:nvPr>
        </p:nvSpPr>
        <p:spPr>
          <a:xfrm>
            <a:off x="677875" y="692150"/>
            <a:ext cx="6243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Dalvik</a:t>
            </a:r>
            <a:endParaRPr/>
          </a:p>
        </p:txBody>
      </p:sp>
      <p:sp>
        <p:nvSpPr>
          <p:cNvPr id="529" name="Google Shape;529;p69"/>
          <p:cNvSpPr txBox="1"/>
          <p:nvPr>
            <p:ph idx="4294967295" type="body"/>
          </p:nvPr>
        </p:nvSpPr>
        <p:spPr>
          <a:xfrm>
            <a:off x="677875" y="1773250"/>
            <a:ext cx="54180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Использовался алгоритм CMS GC, но,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не было поколений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сборка была однопоточной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Как результат: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фрагментирование памяти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дефрагментация только для background приложение исключая системные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ограничение на размер приложения в памяти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875" y="2382450"/>
            <a:ext cx="5943600" cy="2093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0"/>
          <p:cNvSpPr txBox="1"/>
          <p:nvPr>
            <p:ph type="title"/>
          </p:nvPr>
        </p:nvSpPr>
        <p:spPr>
          <a:xfrm>
            <a:off x="677875" y="692150"/>
            <a:ext cx="74343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Android Runtime (5/6)</a:t>
            </a:r>
            <a:endParaRPr/>
          </a:p>
        </p:txBody>
      </p:sp>
      <p:sp>
        <p:nvSpPr>
          <p:cNvPr id="536" name="Google Shape;536;p70"/>
          <p:cNvSpPr txBox="1"/>
          <p:nvPr>
            <p:ph idx="4294967295" type="body"/>
          </p:nvPr>
        </p:nvSpPr>
        <p:spPr>
          <a:xfrm>
            <a:off x="677875" y="1773250"/>
            <a:ext cx="54180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Внесли улучшения</a:t>
            </a:r>
            <a:r>
              <a:rPr lang="ru-RU"/>
              <a:t>,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замена алгоритма выделения памяти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добавили поколения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группировка маленьких аллокации в большие для выравнивания памяти и уменьшения фрагментированности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отсутствие ограничения</a:t>
            </a:r>
            <a:r>
              <a:rPr lang="ru-RU"/>
              <a:t> на размер приложения в памяти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в отличие от CMS и Dalvik GC определение корней при старшей сборке сделали </a:t>
            </a:r>
            <a:r>
              <a:rPr lang="ru-RU"/>
              <a:t>параллельным</a:t>
            </a:r>
            <a:r>
              <a:rPr lang="ru-RU"/>
              <a:t>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275" y="2710100"/>
            <a:ext cx="57340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1"/>
          <p:cNvSpPr txBox="1"/>
          <p:nvPr>
            <p:ph type="title"/>
          </p:nvPr>
        </p:nvSpPr>
        <p:spPr>
          <a:xfrm>
            <a:off x="677875" y="692150"/>
            <a:ext cx="74343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Android Runtime (7)</a:t>
            </a:r>
            <a:endParaRPr/>
          </a:p>
        </p:txBody>
      </p:sp>
      <p:sp>
        <p:nvSpPr>
          <p:cNvPr id="543" name="Google Shape;543;p71"/>
          <p:cNvSpPr txBox="1"/>
          <p:nvPr>
            <p:ph idx="4294967295" type="body"/>
          </p:nvPr>
        </p:nvSpPr>
        <p:spPr>
          <a:xfrm>
            <a:off x="677875" y="1773250"/>
            <a:ext cx="54180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Переписали на ассемблер часть отвечающую за выделение памяти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550" y="21184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2"/>
          <p:cNvSpPr txBox="1"/>
          <p:nvPr>
            <p:ph type="title"/>
          </p:nvPr>
        </p:nvSpPr>
        <p:spPr>
          <a:xfrm>
            <a:off x="677875" y="692150"/>
            <a:ext cx="74343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Android Runtime (8)</a:t>
            </a:r>
            <a:endParaRPr/>
          </a:p>
        </p:txBody>
      </p:sp>
      <p:sp>
        <p:nvSpPr>
          <p:cNvPr id="550" name="Google Shape;550;p72"/>
          <p:cNvSpPr txBox="1"/>
          <p:nvPr>
            <p:ph idx="4294967295" type="body"/>
          </p:nvPr>
        </p:nvSpPr>
        <p:spPr>
          <a:xfrm>
            <a:off x="677875" y="1773250"/>
            <a:ext cx="48552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Постоянная дефрагментация, которая касается всех приложений и даже тех, что в foreground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Память разделена на множество регионов как в Parallel GC и G1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Каждому потоку отдается на очистку свои регионы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За счет постоянного уплотнетнения данных в регионе для выделения памяти нужно просто сдвинуть указатель. Этот способ аллокации называется </a:t>
            </a:r>
            <a:r>
              <a:rPr b="1" lang="ru-RU"/>
              <a:t>thread-local bump-allocator</a:t>
            </a:r>
            <a:endParaRPr b="1"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ru-RU"/>
              <a:t>Удалили поколения</a:t>
            </a:r>
            <a:endParaRPr b="1"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950" y="3233000"/>
            <a:ext cx="6449375" cy="23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6"/>
          <p:cNvSpPr txBox="1"/>
          <p:nvPr>
            <p:ph type="title"/>
          </p:nvPr>
        </p:nvSpPr>
        <p:spPr>
          <a:xfrm>
            <a:off x="677333" y="692150"/>
            <a:ext cx="3366029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План лекции</a:t>
            </a:r>
            <a:endParaRPr/>
          </a:p>
        </p:txBody>
      </p:sp>
      <p:graphicFrame>
        <p:nvGraphicFramePr>
          <p:cNvPr id="373" name="Google Shape;373;p46"/>
          <p:cNvGraphicFramePr/>
          <p:nvPr/>
        </p:nvGraphicFramePr>
        <p:xfrm>
          <a:off x="4630969" y="7196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{B9F58D4F-E89D-4979-B77D-2106BC745501}</a:tableStyleId>
              </a:tblPr>
              <a:tblGrid>
                <a:gridCol w="6124850"/>
                <a:gridCol w="758850"/>
              </a:tblGrid>
              <a:tr h="623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b="0" lang="ru-RU" sz="20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Управление памятью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0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BFF"/>
                    </a:solidFill>
                  </a:tcPr>
                </a:tc>
              </a:tr>
              <a:tr h="623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Play"/>
                          <a:ea typeface="Play"/>
                          <a:cs typeface="Play"/>
                          <a:sym typeface="Play"/>
                        </a:rPr>
                        <a:t>JNi &amp; Android NDK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Play"/>
                          <a:ea typeface="Play"/>
                          <a:cs typeface="Play"/>
                          <a:sym typeface="Play"/>
                        </a:rPr>
                        <a:t>Kotlin Multiplatform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3"/>
          <p:cNvSpPr txBox="1"/>
          <p:nvPr>
            <p:ph type="title"/>
          </p:nvPr>
        </p:nvSpPr>
        <p:spPr>
          <a:xfrm>
            <a:off x="677875" y="692150"/>
            <a:ext cx="74343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Android Runtime (10)</a:t>
            </a:r>
            <a:endParaRPr/>
          </a:p>
        </p:txBody>
      </p:sp>
      <p:sp>
        <p:nvSpPr>
          <p:cNvPr id="557" name="Google Shape;557;p73"/>
          <p:cNvSpPr txBox="1"/>
          <p:nvPr>
            <p:ph idx="4294967295" type="body"/>
          </p:nvPr>
        </p:nvSpPr>
        <p:spPr>
          <a:xfrm>
            <a:off x="677875" y="1773250"/>
            <a:ext cx="48552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ru-RU"/>
              <a:t>Вернули</a:t>
            </a:r>
            <a:r>
              <a:rPr b="1" lang="ru-RU"/>
              <a:t> поколения</a:t>
            </a:r>
            <a:endParaRPr b="1"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4"/>
          <p:cNvSpPr txBox="1"/>
          <p:nvPr>
            <p:ph type="title"/>
          </p:nvPr>
        </p:nvSpPr>
        <p:spPr>
          <a:xfrm>
            <a:off x="677875" y="692150"/>
            <a:ext cx="74343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Утечки памяти</a:t>
            </a:r>
            <a:endParaRPr/>
          </a:p>
        </p:txBody>
      </p:sp>
      <p:sp>
        <p:nvSpPr>
          <p:cNvPr id="563" name="Google Shape;563;p74"/>
          <p:cNvSpPr txBox="1"/>
          <p:nvPr>
            <p:ph idx="4294967295" type="body"/>
          </p:nvPr>
        </p:nvSpPr>
        <p:spPr>
          <a:xfrm>
            <a:off x="677875" y="1773250"/>
            <a:ext cx="48552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Является результатом работы GC и приложения, когда в памяти надолго задерживаются объекты, которые не используются и отнимают ресурсы приложения такие как память, что может привести с зависаниями и крашу.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75" y="3245738"/>
            <a:ext cx="573405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5"/>
          <p:cNvSpPr txBox="1"/>
          <p:nvPr>
            <p:ph type="title"/>
          </p:nvPr>
        </p:nvSpPr>
        <p:spPr>
          <a:xfrm>
            <a:off x="677875" y="692150"/>
            <a:ext cx="74343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Причины утечек</a:t>
            </a:r>
            <a:r>
              <a:rPr lang="ru-RU"/>
              <a:t> памяти</a:t>
            </a:r>
            <a:endParaRPr/>
          </a:p>
        </p:txBody>
      </p:sp>
      <p:sp>
        <p:nvSpPr>
          <p:cNvPr id="570" name="Google Shape;570;p75"/>
          <p:cNvSpPr txBox="1"/>
          <p:nvPr>
            <p:ph idx="4294967295" type="body"/>
          </p:nvPr>
        </p:nvSpPr>
        <p:spPr>
          <a:xfrm>
            <a:off x="677875" y="1773250"/>
            <a:ext cx="48552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Чрезмерное использование статических переменных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Незакрытие ресурсов FilteStream, TypedArray, Bitmap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Неправильная реализация equals/hashcode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Использование внутренних классов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Сохранение ссылок на View, Context и других объектов с ограниченным жизненным циклом в объектах с большой продолжительностью жизни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6"/>
          <p:cNvSpPr txBox="1"/>
          <p:nvPr>
            <p:ph type="title"/>
          </p:nvPr>
        </p:nvSpPr>
        <p:spPr>
          <a:xfrm>
            <a:off x="677875" y="692150"/>
            <a:ext cx="74343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Способы решения</a:t>
            </a:r>
            <a:endParaRPr/>
          </a:p>
        </p:txBody>
      </p:sp>
      <p:sp>
        <p:nvSpPr>
          <p:cNvPr id="576" name="Google Shape;576;p76"/>
          <p:cNvSpPr txBox="1"/>
          <p:nvPr>
            <p:ph idx="4294967295" type="body"/>
          </p:nvPr>
        </p:nvSpPr>
        <p:spPr>
          <a:xfrm>
            <a:off x="677875" y="1773250"/>
            <a:ext cx="48552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Использовать пуля для переиспользования ресурсов:</a:t>
            </a:r>
            <a:endParaRPr/>
          </a:p>
          <a:p>
            <a:pPr indent="-3175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/>
              <a:t>BitmapPool</a:t>
            </a:r>
            <a:endParaRPr/>
          </a:p>
          <a:p>
            <a:pPr indent="-3175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/>
              <a:t>ThreadPool</a:t>
            </a:r>
            <a:endParaRPr/>
          </a:p>
          <a:p>
            <a:pPr indent="-3175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/>
              <a:t>StringPool</a:t>
            </a:r>
            <a:endParaRPr/>
          </a:p>
          <a:p>
            <a:pPr indent="-3175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/>
              <a:t>и тд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Использование ссылок других типов</a:t>
            </a:r>
            <a:endParaRPr/>
          </a:p>
          <a:p>
            <a:pPr indent="-3175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/>
              <a:t>StrongReference</a:t>
            </a:r>
            <a:endParaRPr/>
          </a:p>
          <a:p>
            <a:pPr indent="-3175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/>
              <a:t>SoftReference</a:t>
            </a:r>
            <a:endParaRPr/>
          </a:p>
          <a:p>
            <a:pPr indent="-3175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/>
              <a:t>WeakReference</a:t>
            </a:r>
            <a:endParaRPr/>
          </a:p>
          <a:p>
            <a:pPr indent="-3175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/>
              <a:t>PhantomReference</a:t>
            </a:r>
            <a:endParaRPr/>
          </a:p>
        </p:txBody>
      </p:sp>
      <p:pic>
        <p:nvPicPr>
          <p:cNvPr id="577" name="Google Shape;57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8750" y="838650"/>
            <a:ext cx="4855200" cy="5435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7"/>
          <p:cNvSpPr txBox="1"/>
          <p:nvPr>
            <p:ph type="title"/>
          </p:nvPr>
        </p:nvSpPr>
        <p:spPr>
          <a:xfrm>
            <a:off x="677875" y="692150"/>
            <a:ext cx="74343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StrongReference</a:t>
            </a:r>
            <a:endParaRPr/>
          </a:p>
        </p:txBody>
      </p:sp>
      <p:sp>
        <p:nvSpPr>
          <p:cNvPr id="583" name="Google Shape;583;p77"/>
          <p:cNvSpPr txBox="1"/>
          <p:nvPr>
            <p:ph idx="4294967295" type="body"/>
          </p:nvPr>
        </p:nvSpPr>
        <p:spPr>
          <a:xfrm>
            <a:off x="677875" y="1773250"/>
            <a:ext cx="48552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C</a:t>
            </a:r>
            <a:r>
              <a:rPr lang="ru-RU"/>
              <a:t>амая обычная ссылка, в которую явно оборачивать не нужны.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val obj = Any()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8"/>
          <p:cNvSpPr txBox="1"/>
          <p:nvPr>
            <p:ph type="title"/>
          </p:nvPr>
        </p:nvSpPr>
        <p:spPr>
          <a:xfrm>
            <a:off x="677875" y="692150"/>
            <a:ext cx="74343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SoftReference</a:t>
            </a:r>
            <a:endParaRPr/>
          </a:p>
        </p:txBody>
      </p:sp>
      <p:sp>
        <p:nvSpPr>
          <p:cNvPr id="589" name="Google Shape;589;p78"/>
          <p:cNvSpPr txBox="1"/>
          <p:nvPr>
            <p:ph idx="4294967295" type="body"/>
          </p:nvPr>
        </p:nvSpPr>
        <p:spPr>
          <a:xfrm>
            <a:off x="677875" y="1773250"/>
            <a:ext cx="48552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О</a:t>
            </a:r>
            <a:r>
              <a:rPr lang="ru-RU"/>
              <a:t>чищается GС </a:t>
            </a:r>
            <a:r>
              <a:rPr lang="ru-RU"/>
              <a:t>из-за нехватки памяти.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Ссылка начинает работать, если нет Strong ссылки на объект.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val ref = SoftReference(Any())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9"/>
          <p:cNvSpPr txBox="1"/>
          <p:nvPr>
            <p:ph type="title"/>
          </p:nvPr>
        </p:nvSpPr>
        <p:spPr>
          <a:xfrm>
            <a:off x="677875" y="692150"/>
            <a:ext cx="74343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WeakReference</a:t>
            </a:r>
            <a:endParaRPr/>
          </a:p>
        </p:txBody>
      </p:sp>
      <p:sp>
        <p:nvSpPr>
          <p:cNvPr id="595" name="Google Shape;595;p79"/>
          <p:cNvSpPr txBox="1"/>
          <p:nvPr>
            <p:ph idx="4294967295" type="body"/>
          </p:nvPr>
        </p:nvSpPr>
        <p:spPr>
          <a:xfrm>
            <a:off x="677875" y="1773250"/>
            <a:ext cx="69594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GC</a:t>
            </a:r>
            <a:r>
              <a:rPr lang="ru-RU"/>
              <a:t> очищает при первой возможности, когда нету ни одной Strong и Soft ссылки на объекты.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val ref = WeakReference(Any())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0"/>
          <p:cNvSpPr txBox="1"/>
          <p:nvPr>
            <p:ph type="title"/>
          </p:nvPr>
        </p:nvSpPr>
        <p:spPr>
          <a:xfrm>
            <a:off x="677875" y="692150"/>
            <a:ext cx="74343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PhantomReference</a:t>
            </a:r>
            <a:endParaRPr/>
          </a:p>
        </p:txBody>
      </p:sp>
      <p:sp>
        <p:nvSpPr>
          <p:cNvPr id="601" name="Google Shape;601;p80"/>
          <p:cNvSpPr txBox="1"/>
          <p:nvPr>
            <p:ph idx="4294967295" type="body"/>
          </p:nvPr>
        </p:nvSpPr>
        <p:spPr>
          <a:xfrm>
            <a:off x="677875" y="1773250"/>
            <a:ext cx="62850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Сработает, если нет Strong, Soft и Weak ссылок на объект.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Объект, который очищается GC попадает в специальную очередь.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val queue = ReferenceQueue&lt;Any&gt;() 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val ref = PhantomReference(Any(), queue)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println(ref.get()) // вернет null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1"/>
          <p:cNvSpPr txBox="1"/>
          <p:nvPr>
            <p:ph type="title"/>
          </p:nvPr>
        </p:nvSpPr>
        <p:spPr>
          <a:xfrm>
            <a:off x="677875" y="692150"/>
            <a:ext cx="74343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Как определять утечки памяти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607" name="Google Shape;607;p81"/>
          <p:cNvSpPr txBox="1"/>
          <p:nvPr>
            <p:ph idx="4294967295" type="body"/>
          </p:nvPr>
        </p:nvSpPr>
        <p:spPr>
          <a:xfrm>
            <a:off x="677875" y="1773250"/>
            <a:ext cx="62850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В Android помогут инструменты: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Memory Profiler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Leak Canary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Более сложные придется исследовать на основании существующих проблем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9325" y="1525050"/>
            <a:ext cx="4514725" cy="42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550" y="3486150"/>
            <a:ext cx="512445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2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Утечек нет, но падает приложение с OutOfMemoryError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7"/>
          <p:cNvPicPr preferRelativeResize="0"/>
          <p:nvPr/>
        </p:nvPicPr>
        <p:blipFill rotWithShape="1">
          <a:blip r:embed="rId3">
            <a:alphaModFix/>
          </a:blip>
          <a:srcRect b="26086" l="20473" r="9292" t="2608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7"/>
          <p:cNvSpPr txBox="1"/>
          <p:nvPr>
            <p:ph type="title"/>
          </p:nvPr>
        </p:nvSpPr>
        <p:spPr>
          <a:xfrm>
            <a:off x="603172" y="1119966"/>
            <a:ext cx="59835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Управление памятью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OOM Killer &amp; Low Memory Killer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963" y="1953275"/>
            <a:ext cx="5438775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83"/>
          <p:cNvSpPr txBox="1"/>
          <p:nvPr/>
        </p:nvSpPr>
        <p:spPr>
          <a:xfrm>
            <a:off x="677875" y="1953275"/>
            <a:ext cx="53355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Убивают приложения при недостатке памяти на устройстве.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В Linux Kernel  существует OOM Killer, который умеет прибивать приложения по определённому oom_score. Он же есть в Android. Но OOM Killer работает на уровне ядра и не учитывает то, как пользователь взаимодействует с устройством, в отличие от Low Memory Killer.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Low Memory Killer, </a:t>
            </a:r>
            <a:r>
              <a:rPr lang="ru-RU" sz="1600"/>
              <a:t>учитывает не</a:t>
            </a:r>
            <a:r>
              <a:rPr lang="ru-RU" sz="1600"/>
              <a:t> только то, сколько потребляется памяти, но и состояние самого процесса, C помощью oom_score_adj может регулировать oom_score, по сути вычитая </a:t>
            </a:r>
            <a:r>
              <a:rPr lang="ru-RU" sz="1600"/>
              <a:t>определенное</a:t>
            </a:r>
            <a:r>
              <a:rPr lang="ru-RU" sz="1600"/>
              <a:t> значение так, чтоб oom_score был меньше и приложение не было прибито, если оно находится не в фоне и используется.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4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Ссылки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627" name="Google Shape;627;p84"/>
          <p:cNvSpPr txBox="1"/>
          <p:nvPr/>
        </p:nvSpPr>
        <p:spPr>
          <a:xfrm>
            <a:off x="658825" y="1209000"/>
            <a:ext cx="11459100" cy="5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OOM killer и Low Memory killer: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https://books.google.ru/books?id=y_cLBwAAQBAJ&amp;pg=PA143&amp;hl=ru&amp;source=gbs_toc_r&amp;cad=4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http://strayinsights.blogspot.com/2020/05/android-memory-overview-part1.html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http://strayinsights.blogspot.com/2020/05/android-memory-overview-part1.html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https://books.google.ru/books?id=y_cLBwAAQBAJ&amp;pg=PA143&amp;hl=ru&amp;source=gbs_toc_r&amp;cad=4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https://android.googlesource.com/kernel/msm/+/android-msm-flo-3.4-kitkat-mr1/Documentation/filesystems/proc.txt#392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https://cs.android.com/android/platform/superproject/+/master:frameworks/base/services/core/java/com/android/server/am/ProcessList.java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GC: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https://habrahabr.ru/post/269621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https://habrahabr.ru/post/269707/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https://habrahabr.ru/post/269863/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https://habr.com/ru/post/680038/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https://habr.com/ru/post/681116/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https://habr.com/ru/post/681256/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https://kmm.icerock.dev/learning/memory_management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https://youtu.be/Cficzcp0ynU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Интересный подкаст про GC: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https://soundcloud.com/podlodka/podlodka-74-upravlenie-pamyatyu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GC в Android: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https://proandroiddev.com/collecting-the-garbage-a-brief-history-of-gc-over-android-versions-f7f5583e433c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https://source.android.com/docs/core/runtime/improvements#concurrent-compacting-gc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https://medium.com/android-news/garbage-collection-explained-for-android-developers-and-any-other-jvm-language-ac5896bc8875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Утечки памяти: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https://tproger.ru/translations/android-memory-leak/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https://habr.com/ru/companies/otus/articles/589321/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https://proandroiddev.com/everything-you-need-to-know-about-memory-leaks-in-android-d7a59faaf46a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>
                <a:solidFill>
                  <a:schemeClr val="dk1"/>
                </a:solidFill>
              </a:rPr>
              <a:t>https://habr.com/ru/articles/169883/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85"/>
          <p:cNvPicPr preferRelativeResize="0"/>
          <p:nvPr/>
        </p:nvPicPr>
        <p:blipFill rotWithShape="1">
          <a:blip r:embed="rId3">
            <a:alphaModFix/>
          </a:blip>
          <a:srcRect b="26086" l="20473" r="9292" t="2608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5"/>
          <p:cNvSpPr txBox="1"/>
          <p:nvPr>
            <p:ph type="title"/>
          </p:nvPr>
        </p:nvSpPr>
        <p:spPr>
          <a:xfrm>
            <a:off x="603175" y="1119975"/>
            <a:ext cx="94200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lt1"/>
                </a:solidFill>
              </a:rPr>
              <a:t>JNI &amp; Android NDK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6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Определения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639" name="Google Shape;639;p86"/>
          <p:cNvSpPr txBox="1"/>
          <p:nvPr/>
        </p:nvSpPr>
        <p:spPr>
          <a:xfrm>
            <a:off x="677875" y="1953275"/>
            <a:ext cx="94362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JNI - механизм java, который позволяет реализовывать вызов функции динамических библиотек, написанных на С/С++ и наоборот.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Android NDK - Набор инструментов, которые позволяют реализовать часть приложения на C/C++, в котором вызов между Java кодом и нативным обеспечивается на счет JNI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Б</a:t>
            </a:r>
            <a:r>
              <a:rPr lang="ru-RU" sz="1600">
                <a:solidFill>
                  <a:schemeClr val="dk1"/>
                </a:solidFill>
              </a:rPr>
              <a:t>иблиотеки </a:t>
            </a:r>
            <a:r>
              <a:rPr lang="ru-RU" sz="1600"/>
              <a:t>с </a:t>
            </a:r>
            <a:r>
              <a:rPr lang="ru-RU" sz="1600"/>
              <a:t>использование </a:t>
            </a:r>
            <a:r>
              <a:rPr lang="ru-RU" sz="1600">
                <a:solidFill>
                  <a:schemeClr val="dk1"/>
                </a:solidFill>
              </a:rPr>
              <a:t>Android NDK</a:t>
            </a:r>
            <a:r>
              <a:rPr lang="ru-RU" sz="1600"/>
              <a:t>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-   криптографии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-   базы данных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-   любые другие для быстрых вычислений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 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Например: OpenGL, TensorFlow, Vulkan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Примеры возможностей NDK: https://github.com/android/ndk-samples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7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Добавление в проект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645" name="Google Shape;645;p87"/>
          <p:cNvSpPr txBox="1"/>
          <p:nvPr/>
        </p:nvSpPr>
        <p:spPr>
          <a:xfrm>
            <a:off x="677875" y="1953275"/>
            <a:ext cx="943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Включить в Android SDK Manager: CMake, NDK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46" name="Google Shape;64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725" y="2810300"/>
            <a:ext cx="77343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8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Добавление в проект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652" name="Google Shape;652;p88"/>
          <p:cNvSpPr txBox="1"/>
          <p:nvPr/>
        </p:nvSpPr>
        <p:spPr>
          <a:xfrm>
            <a:off x="677875" y="1953275"/>
            <a:ext cx="943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2. Класс с external(Kotlin)/native(Java) методом</a:t>
            </a:r>
            <a:endParaRPr sz="1600"/>
          </a:p>
        </p:txBody>
      </p:sp>
      <p:pic>
        <p:nvPicPr>
          <p:cNvPr id="653" name="Google Shape;65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600" y="2810300"/>
            <a:ext cx="56388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9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Добавление в проект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659" name="Google Shape;659;p89"/>
          <p:cNvSpPr txBox="1"/>
          <p:nvPr/>
        </p:nvSpPr>
        <p:spPr>
          <a:xfrm>
            <a:off x="677875" y="1953275"/>
            <a:ext cx="9436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3. создать CMakeLists.txt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cmake_minimum_required(VERSION 3.22.1) 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project("nativelib") 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add_library(nativelib SHARED nativelib.cpp)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0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Добавление в проект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665" name="Google Shape;665;p90"/>
          <p:cNvSpPr txBox="1"/>
          <p:nvPr/>
        </p:nvSpPr>
        <p:spPr>
          <a:xfrm>
            <a:off x="677875" y="1953275"/>
            <a:ext cx="9436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3. создать CMakeLists.txt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66" name="Google Shape;66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763" y="3369275"/>
            <a:ext cx="484822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1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Добавление в проект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672" name="Google Shape;672;p91"/>
          <p:cNvSpPr txBox="1"/>
          <p:nvPr/>
        </p:nvSpPr>
        <p:spPr>
          <a:xfrm>
            <a:off x="677875" y="1953275"/>
            <a:ext cx="9436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4</a:t>
            </a:r>
            <a:r>
              <a:rPr lang="ru-RU" sz="1600"/>
              <a:t>. файл с кодом на C/C++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73" name="Google Shape;67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425" y="3081325"/>
            <a:ext cx="8307483" cy="31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2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Добавление в проект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679" name="Google Shape;679;p92"/>
          <p:cNvSpPr txBox="1"/>
          <p:nvPr/>
        </p:nvSpPr>
        <p:spPr>
          <a:xfrm>
            <a:off x="677875" y="1953275"/>
            <a:ext cx="943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5. в build.gradle.kts добавить путь к CMakeLists.txt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80" name="Google Shape;68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288" y="2906625"/>
            <a:ext cx="5637172" cy="32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8"/>
          <p:cNvSpPr txBox="1"/>
          <p:nvPr>
            <p:ph type="title"/>
          </p:nvPr>
        </p:nvSpPr>
        <p:spPr>
          <a:xfrm>
            <a:off x="677875" y="692150"/>
            <a:ext cx="6243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Устройство памяти в JVM</a:t>
            </a:r>
            <a:endParaRPr/>
          </a:p>
        </p:txBody>
      </p:sp>
      <p:pic>
        <p:nvPicPr>
          <p:cNvPr id="385" name="Google Shape;3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00" y="2737625"/>
            <a:ext cx="573405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700" y="1771650"/>
            <a:ext cx="47625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8"/>
          <p:cNvSpPr txBox="1"/>
          <p:nvPr/>
        </p:nvSpPr>
        <p:spPr>
          <a:xfrm>
            <a:off x="2438775" y="3699650"/>
            <a:ext cx="14703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Heap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3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Добавление в проект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686" name="Google Shape;686;p93"/>
          <p:cNvSpPr txBox="1"/>
          <p:nvPr/>
        </p:nvSpPr>
        <p:spPr>
          <a:xfrm>
            <a:off x="677875" y="1953275"/>
            <a:ext cx="943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5</a:t>
            </a:r>
            <a:r>
              <a:rPr lang="ru-RU" sz="1600"/>
              <a:t>. Загрузить библиотеку через вызов System.loadLibrary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87" name="Google Shape;68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600" y="2810300"/>
            <a:ext cx="56388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4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Android Studio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693" name="Google Shape;69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500" y="1623025"/>
            <a:ext cx="6043096" cy="47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5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Ключевые слова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699" name="Google Shape;699;p95"/>
          <p:cNvSpPr txBox="1"/>
          <p:nvPr/>
        </p:nvSpPr>
        <p:spPr>
          <a:xfrm>
            <a:off x="677875" y="1953275"/>
            <a:ext cx="9436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 sz="1600"/>
              <a:t>JNIEXPORT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 sz="1600"/>
              <a:t>JNICALL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 sz="1600"/>
              <a:t>JNIEnv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 sz="1600"/>
              <a:t>JavaVM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700" name="Google Shape;70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525" y="1837038"/>
            <a:ext cx="8307483" cy="31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6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JNIExport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706" name="Google Shape;706;p96"/>
          <p:cNvSpPr txBox="1"/>
          <p:nvPr/>
        </p:nvSpPr>
        <p:spPr>
          <a:xfrm>
            <a:off x="677875" y="1953275"/>
            <a:ext cx="9436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Используется для обозначения того, чтобы функция была доступна из динамической таблицы, делая ее публичной и доступной для вызова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Может иметь разное значение в зависимости от системы: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#define JNIEXPORT  __attribute__ ((visibility ("default")))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#define JNIEXPORT        __declspec(dllexport)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7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JNICall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712" name="Google Shape;712;p97"/>
          <p:cNvSpPr txBox="1"/>
          <p:nvPr/>
        </p:nvSpPr>
        <p:spPr>
          <a:xfrm>
            <a:off x="677875" y="1953275"/>
            <a:ext cx="9436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JNICALL - определяет calling convention вызова функции. В Android чаще всего пустой.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В Win32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#define JNICALL          __stdcall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8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JNIEnv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718" name="Google Shape;718;p98"/>
          <p:cNvSpPr txBox="1"/>
          <p:nvPr/>
        </p:nvSpPr>
        <p:spPr>
          <a:xfrm>
            <a:off x="677875" y="1953275"/>
            <a:ext cx="94362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Содержит</a:t>
            </a:r>
            <a:r>
              <a:rPr lang="ru-RU" sz="1600"/>
              <a:t> методы для получения доступа к Java </a:t>
            </a:r>
            <a:r>
              <a:rPr lang="ru-RU" sz="1600"/>
              <a:t>специфичным </a:t>
            </a:r>
            <a:r>
              <a:rPr lang="ru-RU" sz="1600"/>
              <a:t>штукам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Является указателем на таблицу функции, которые доступны в JNI.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Используется как локальное хранилище для потока и не должно шариться между ними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Cтоит шарить JNI JavaVM и из него получать JNIEnv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719" name="Google Shape;71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400" y="3653725"/>
            <a:ext cx="9787200" cy="29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9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JavaVM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725" name="Google Shape;725;p99"/>
          <p:cNvSpPr txBox="1"/>
          <p:nvPr/>
        </p:nvSpPr>
        <p:spPr>
          <a:xfrm>
            <a:off x="677875" y="1953275"/>
            <a:ext cx="9436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JavaVM позволяет управлять JavaVM: создавать и уничтожать.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В Android это не будет работать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726" name="Google Shape;72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713" y="3474825"/>
            <a:ext cx="5902326" cy="25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00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Типы JNI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732" name="Google Shape;73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00" y="2305775"/>
            <a:ext cx="5700749" cy="30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174" y="2676300"/>
            <a:ext cx="535305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1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Особенности</a:t>
            </a:r>
            <a:r>
              <a:rPr lang="ru-RU"/>
              <a:t> JNI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739" name="Google Shape;739;p101"/>
          <p:cNvSpPr txBox="1"/>
          <p:nvPr/>
        </p:nvSpPr>
        <p:spPr>
          <a:xfrm>
            <a:off x="658825" y="1773250"/>
            <a:ext cx="115332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Могут быть статические и динамические библиотеки.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Динамические используются непосредственно для загрузки из через System.loadLibrary. Это обычно *.so или *.dll файлы.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Статические используются для подключения к динамическим библиотекам, чтобы в итоге получился одна динамическая библиотека при компиляции.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JNI позволяет вручную управлять памятью. Нужно информировать Garbage Collector.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Можно из C/C++ вызвать код из Java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JNI_OnLoad/JNI_OnUnload - первый вызывается при загрузке библиотеки, а второй, когда нативная библиотека очищается Garbage Collector: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JNIEXPORT jint JNICALL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JNI_OnLoad(JavaVM *vm, void *reserved) {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   JNIEnv* env;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   if (vm-&gt;GetEnv(reinterpret_cast&lt;void**&gt;(&amp;env), JNI_VERSION_1_6) != JNI_OK) {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       return -1;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   }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   return JNI_VERSION_1_6;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02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О чем стоит помнить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745" name="Google Shape;745;p102"/>
          <p:cNvSpPr txBox="1"/>
          <p:nvPr/>
        </p:nvSpPr>
        <p:spPr>
          <a:xfrm>
            <a:off x="658825" y="1275375"/>
            <a:ext cx="115332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типы ссылок в JNI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JNI не приостанавливает нативные потоки. Если происходит сборка мусора, то поток приостановится только если он вызывал какой-то метод JNI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Local Reference уничтожаются, когда происходит возврат из нативной функции, но при необходимости можно уничтожить заранее через DeleteLocalRef. Это может пригодится, если локальная ссылка создается в нативном потоке, так как в этом случае ссылка не очистится.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Создавать GlobalReference нужно через newGlobalRef и уничтожать через него DeleteGlobalRef. Неправильное использование может привести к утечкам памяти.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Объекты, на которые есть ссылка, не могут быть очищены ПС</a:t>
            </a:r>
            <a:r>
              <a:rPr lang="ru-RU" sz="1500"/>
              <a:t>, так как jobject экземпляр ссылочные типы JNI является GC-root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Если создавать нативный поток, то следует его добавлять и отключать Attach/DetachCurrentThread. Без этого у потока не будет доступа к JniEnv и там будут не возможны JNI вызовы.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В нативном потоке нужно очищать локальные ссылки DeleteLocalRef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массивы, попадая в JNI, копируются, поэтому их следует очищать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/>
          <p:nvPr>
            <p:ph type="title"/>
          </p:nvPr>
        </p:nvSpPr>
        <p:spPr>
          <a:xfrm>
            <a:off x="677875" y="692150"/>
            <a:ext cx="6243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Очистка памяти стека</a:t>
            </a:r>
            <a:endParaRPr/>
          </a:p>
        </p:txBody>
      </p:sp>
      <p:pic>
        <p:nvPicPr>
          <p:cNvPr id="393" name="Google Shape;3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75" y="1994550"/>
            <a:ext cx="573405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03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Причины использовать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751" name="Google Shape;751;p103"/>
          <p:cNvSpPr txBox="1"/>
          <p:nvPr/>
        </p:nvSpPr>
        <p:spPr>
          <a:xfrm>
            <a:off x="677875" y="1773250"/>
            <a:ext cx="11533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переиспользуемость кода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производительность нативного кода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есть готовая библиотека, которую хочется использовать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04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Проблема производительности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757" name="Google Shape;757;p104"/>
          <p:cNvSpPr txBox="1"/>
          <p:nvPr/>
        </p:nvSpPr>
        <p:spPr>
          <a:xfrm>
            <a:off x="677875" y="1773250"/>
            <a:ext cx="6249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Между вызовами нативного кода могут происходить: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синхронизации с GС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создание ссылок для нативного кода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обработка исключений из натива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58" name="Google Shape;75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3950" y="2383575"/>
            <a:ext cx="487680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5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Советы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764" name="Google Shape;764;p105"/>
          <p:cNvSpPr txBox="1"/>
          <p:nvPr/>
        </p:nvSpPr>
        <p:spPr>
          <a:xfrm>
            <a:off x="677875" y="1773250"/>
            <a:ext cx="81186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избегать лишних вызовов JNI из-за проблемы производительности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избегать излишней работы с потоками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следить за памятью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не писать  весь кода в одном C/C++ файле и делить на файлы, где </a:t>
            </a:r>
            <a:r>
              <a:rPr lang="ru-RU" sz="1500"/>
              <a:t>чистый</a:t>
            </a:r>
            <a:r>
              <a:rPr lang="ru-RU" sz="1500"/>
              <a:t> С/С++ и JNI API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Вспомогательная библиотека Google https://android.googlesource.com/platform/libnativehelper/ со всякими утилитами.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Java Annotation Processing от Google для генерации более удобного кода на С++ https://chromium.googlesource.com/chromium/src/base/+/master/android/jni_generator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6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Ссылки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770" name="Google Shape;770;p106"/>
          <p:cNvSpPr txBox="1"/>
          <p:nvPr/>
        </p:nvSpPr>
        <p:spPr>
          <a:xfrm>
            <a:off x="677875" y="1773250"/>
            <a:ext cx="8118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Android NDK: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https://www.youtube.com/watch?v=9cKO-pEo5No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https://developer.android.com/training/articles/perf-jni#kotlin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https://vk.com/@forasoft-kak-ispolzovat-nativnye-biblioteki-v-android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https://habr.com/ru/companies/e-legion/articles/487046/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https://habr.com/ru/articles/590535/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https://www.youtube.com/watch?v=D5Yg-xLAgQE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https://www.youtube.com/watch?v=uglvahwOvIM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https://medium.com/tompee/android-ndk-jni-primer-and-cheat-sheet-18dd006ec07f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https://github.com/android/ndk-samples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JNI: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https://docs.oracle.com/javase/8/docs/technotes/guides/jni/spec/jniTOC.html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https://www.youtube.com/watch?v=DVTeZdtuHS0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107"/>
          <p:cNvPicPr preferRelativeResize="0"/>
          <p:nvPr/>
        </p:nvPicPr>
        <p:blipFill rotWithShape="1">
          <a:blip r:embed="rId3">
            <a:alphaModFix/>
          </a:blip>
          <a:srcRect b="23167" l="33895" r="0" t="19512"/>
          <a:stretch/>
        </p:blipFill>
        <p:spPr>
          <a:xfrm>
            <a:off x="3195299" y="1"/>
            <a:ext cx="89967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107"/>
          <p:cNvSpPr txBox="1"/>
          <p:nvPr>
            <p:ph type="title"/>
          </p:nvPr>
        </p:nvSpPr>
        <p:spPr>
          <a:xfrm>
            <a:off x="603175" y="1119975"/>
            <a:ext cx="89967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Kotlin Multiplatform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8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Kotlin Compiler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782" name="Google Shape;78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638" y="1914950"/>
            <a:ext cx="8030475" cy="30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9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Kotlin Frontend Compiler K1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788" name="Google Shape;78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175" y="2558725"/>
            <a:ext cx="6469500" cy="28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10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PSI - Programm Structire Interface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794" name="Google Shape;79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800" y="4305100"/>
            <a:ext cx="5741200" cy="25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25" y="1773350"/>
            <a:ext cx="573405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11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Binding Context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801" name="Google Shape;80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800" y="4305100"/>
            <a:ext cx="5741200" cy="25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988" y="1773250"/>
            <a:ext cx="6154326" cy="28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2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IR Intermediate Representation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808" name="Google Shape;80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800" y="4305100"/>
            <a:ext cx="5741200" cy="25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25750"/>
            <a:ext cx="6146001" cy="3229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 txBox="1"/>
          <p:nvPr>
            <p:ph type="title"/>
          </p:nvPr>
        </p:nvSpPr>
        <p:spPr>
          <a:xfrm>
            <a:off x="677875" y="692150"/>
            <a:ext cx="6243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Очистка памяти кучи</a:t>
            </a:r>
            <a:endParaRPr/>
          </a:p>
        </p:txBody>
      </p:sp>
      <p:pic>
        <p:nvPicPr>
          <p:cNvPr id="399" name="Google Shape;3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938" y="2297300"/>
            <a:ext cx="3728125" cy="3441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50"/>
          <p:cNvCxnSpPr/>
          <p:nvPr/>
        </p:nvCxnSpPr>
        <p:spPr>
          <a:xfrm flipH="1">
            <a:off x="6715100" y="1954025"/>
            <a:ext cx="880800" cy="12246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Google Shape;401;p50"/>
          <p:cNvSpPr txBox="1"/>
          <p:nvPr/>
        </p:nvSpPr>
        <p:spPr>
          <a:xfrm>
            <a:off x="6817850" y="1469900"/>
            <a:ext cx="19785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Garbage Collector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13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IR Intermediate Representation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815" name="Google Shape;815;p113"/>
          <p:cNvSpPr txBox="1"/>
          <p:nvPr/>
        </p:nvSpPr>
        <p:spPr>
          <a:xfrm>
            <a:off x="0" y="1495075"/>
            <a:ext cx="120405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/>
              <a:t>Исходный код: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fun main() {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  println(debug())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}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fun debug(name: String = "World") = "Hello, $name!"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/>
              <a:t>Результат: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MODULE_FRAGMENT name:&lt;main&gt;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  FILE fqName:&lt;root&gt; fileName:/var/folders/dk/9hdq9xms3tv916dk90l98c01p961px/T/Kotlin-Compilation3223338783072974845/sources/main.kt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    FUN name:main visibility:public modality:FINAL &lt;&gt; () returnType:kotlin.Unit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      BLOCK_BODY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        CALL 'public final fun println (message: kotlin.Any?): kotlin.Unit [inline] declared in kotlin.io.ConsoleKt' type=kotlin.Unit origin=null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          message: CALL 'public final fun debug (name: kotlin.String): kotlin.String declared in &lt;root&gt;' type=kotlin.String origin=null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    FUN name:debug visibility:public modality:FINAL &lt;&gt; (name:kotlin.String) returnType:kotlin.String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      VALUE_PARAMETER name:name index:0 type:kotlin.String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        EXPRESSION_BODY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          CONST String type=kotlin.String value="World"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      BLOCK_BODY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        RETURN type=kotlin.Nothing from='public final fun debug (name: kotlin.String): kotlin.String declared in &lt;root&gt;'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          STRING_CONCATENATION type=kotlin.String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            CONST String type=kotlin.String value="Hello, "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            GET_VAR 'name: kotlin.String declared in &lt;root&gt;.debug' type=kotlin.String origin=null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            CONST String type=kotlin.String value="!"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4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Kotlin Frontend Compiler K2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821" name="Google Shape;82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963" y="1925750"/>
            <a:ext cx="7526075" cy="38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15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Kotlin Backend Compiler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827" name="Google Shape;82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725" y="2046279"/>
            <a:ext cx="7474300" cy="3389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16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Kotlin Backend Compiler - Multiplatform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833" name="Google Shape;83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875" y="1638550"/>
            <a:ext cx="7761275" cy="43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17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Crossplatform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839" name="Google Shape;83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050" y="1925750"/>
            <a:ext cx="4572000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117"/>
          <p:cNvSpPr txBox="1"/>
          <p:nvPr/>
        </p:nvSpPr>
        <p:spPr>
          <a:xfrm>
            <a:off x="677875" y="1773250"/>
            <a:ext cx="6219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Преимущества</a:t>
            </a:r>
            <a:r>
              <a:rPr lang="ru-RU" sz="1500"/>
              <a:t>: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отсутствие дублирования кода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сокращены трудозатраты на разработку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Но есть и минусы: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Меньше гибкость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Хуже производительность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Сложности в разработке UI приложения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Разработчик развивается в рамках конкретного фреймворка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18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Kotlin Multiplatform Way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846" name="Google Shape;84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50" y="2021025"/>
            <a:ext cx="7237650" cy="34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0851" y="1789913"/>
            <a:ext cx="3848100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19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Kotlin Multiplatform Way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853" name="Google Shape;85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950" y="2421125"/>
            <a:ext cx="5734050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119"/>
          <p:cNvSpPr txBox="1"/>
          <p:nvPr/>
        </p:nvSpPr>
        <p:spPr>
          <a:xfrm>
            <a:off x="339350" y="2421125"/>
            <a:ext cx="6039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сохраняется производительность на уровне нативной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избавляет от дублирования кода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разработчику, чтобы начать использовать достаточно изучить основные инструменты по типу Gradle, языка Kotlin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можно использовать нативные инструменты и выносить в common только код, которые стоит разделить между платформами,</a:t>
            </a:r>
            <a:endParaRPr sz="15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20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Что делят между платформами?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860" name="Google Shape;860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900" y="1898225"/>
            <a:ext cx="7899575" cy="36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21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Как это работает?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866" name="Google Shape;866;p121"/>
          <p:cNvSpPr txBox="1"/>
          <p:nvPr/>
        </p:nvSpPr>
        <p:spPr>
          <a:xfrm>
            <a:off x="677875" y="2049575"/>
            <a:ext cx="603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Koltin Compiler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Kotlin Gradle Plugin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- SourceSets</a:t>
            </a:r>
            <a:endParaRPr sz="1500"/>
          </a:p>
        </p:txBody>
      </p:sp>
      <p:pic>
        <p:nvPicPr>
          <p:cNvPr id="867" name="Google Shape;86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750" y="3203000"/>
            <a:ext cx="7855600" cy="327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2610" y="0"/>
            <a:ext cx="323939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22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Как это работает?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874" name="Google Shape;87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13" y="1742400"/>
            <a:ext cx="3604275" cy="48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700" y="1742400"/>
            <a:ext cx="3744226" cy="48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8637" y="2465425"/>
            <a:ext cx="3942888" cy="3358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1"/>
          <p:cNvSpPr txBox="1"/>
          <p:nvPr>
            <p:ph type="title"/>
          </p:nvPr>
        </p:nvSpPr>
        <p:spPr>
          <a:xfrm>
            <a:off x="677875" y="692150"/>
            <a:ext cx="6243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Поколения в куче</a:t>
            </a:r>
            <a:endParaRPr/>
          </a:p>
        </p:txBody>
      </p:sp>
      <p:pic>
        <p:nvPicPr>
          <p:cNvPr id="407" name="Google Shape;4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420" y="2978675"/>
            <a:ext cx="6444380" cy="10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23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expect/actual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882" name="Google Shape;88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675" y="2352325"/>
            <a:ext cx="7608649" cy="35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4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Типы в KMM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888" name="Google Shape;888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850" y="1773350"/>
            <a:ext cx="57340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5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Kotlin Memory Model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894" name="Google Shape;894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325" y="2414588"/>
            <a:ext cx="4962525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125"/>
          <p:cNvSpPr txBox="1"/>
          <p:nvPr/>
        </p:nvSpPr>
        <p:spPr>
          <a:xfrm>
            <a:off x="359150" y="1995300"/>
            <a:ext cx="60945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Kotlin/Native тянет свой трассирующий GC, так как в IOS используется ARC (automatic reference counting)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https://blog.jetbrains.com/kotlin/2021/08/try-the-new-kotlin-native-memory-manager-development-preview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https://blog.jetbrains.com/kotlin/2021/05/kotlin-native-memory-management-update/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https://kotlinlang.org/docs/native-memory-manager.html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26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Compose Multiplatform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901" name="Google Shape;90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25" y="3136700"/>
            <a:ext cx="573405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575" y="1925750"/>
            <a:ext cx="5661024" cy="4120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27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Как начать?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908" name="Google Shape;908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3350" y="1512925"/>
            <a:ext cx="3425400" cy="5108049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127"/>
          <p:cNvSpPr txBox="1"/>
          <p:nvPr/>
        </p:nvSpPr>
        <p:spPr>
          <a:xfrm>
            <a:off x="359150" y="1995300"/>
            <a:ext cx="654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Использовать: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/>
              <a:t>установить плагин для idea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/>
              <a:t>создать проект через плагин или используя генераторы проекта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8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KM IDEA Plugin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915" name="Google Shape;91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475" y="2118400"/>
            <a:ext cx="5555050" cy="30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50" y="1970175"/>
            <a:ext cx="4911525" cy="36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29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Multiplatform Wizard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922" name="Google Shape;92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625" y="1609725"/>
            <a:ext cx="4467225" cy="45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500" y="1447800"/>
            <a:ext cx="4457700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29"/>
          <p:cNvSpPr txBox="1"/>
          <p:nvPr/>
        </p:nvSpPr>
        <p:spPr>
          <a:xfrm>
            <a:off x="6567500" y="6379175"/>
            <a:ext cx="517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https://terrakok.github.io/Compose-Multiplatform-Wizard/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129"/>
          <p:cNvSpPr txBox="1"/>
          <p:nvPr/>
        </p:nvSpPr>
        <p:spPr>
          <a:xfrm>
            <a:off x="908199" y="6379175"/>
            <a:ext cx="54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https://terrakok.github.io/Compose-Multiplatform-Wizard/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30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Если что-то не получается - kdoctor</a:t>
            </a:r>
            <a:endParaRPr/>
          </a:p>
        </p:txBody>
      </p:sp>
      <p:pic>
        <p:nvPicPr>
          <p:cNvPr id="931" name="Google Shape;93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525" y="2022075"/>
            <a:ext cx="8104025" cy="37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130"/>
          <p:cNvSpPr txBox="1"/>
          <p:nvPr/>
        </p:nvSpPr>
        <p:spPr>
          <a:xfrm>
            <a:off x="4596000" y="53050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https://github.com/Kotlin/kdoctor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31"/>
          <p:cNvSpPr txBox="1"/>
          <p:nvPr>
            <p:ph type="title"/>
          </p:nvPr>
        </p:nvSpPr>
        <p:spPr>
          <a:xfrm>
            <a:off x="677875" y="692150"/>
            <a:ext cx="9918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Ссылки</a:t>
            </a:r>
            <a:endParaRPr/>
          </a:p>
        </p:txBody>
      </p:sp>
      <p:sp>
        <p:nvSpPr>
          <p:cNvPr id="938" name="Google Shape;938;p131"/>
          <p:cNvSpPr txBox="1"/>
          <p:nvPr/>
        </p:nvSpPr>
        <p:spPr>
          <a:xfrm>
            <a:off x="658825" y="1773250"/>
            <a:ext cx="9918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Примеры проектов: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https://github.com/touchlab/KaMPKit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https://github.com/AlexGladkov/playzone-mobile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Библиотеки: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https://github.com/terrakok/kmm-awesome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https://github.com/AAkira/Kotlin-Multiplatform-Libraries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32"/>
          <p:cNvSpPr txBox="1"/>
          <p:nvPr>
            <p:ph type="title"/>
          </p:nvPr>
        </p:nvSpPr>
        <p:spPr>
          <a:xfrm>
            <a:off x="620713" y="583317"/>
            <a:ext cx="54753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Спасибо за внимание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/>
          <p:nvPr>
            <p:ph type="title"/>
          </p:nvPr>
        </p:nvSpPr>
        <p:spPr>
          <a:xfrm>
            <a:off x="677875" y="692150"/>
            <a:ext cx="6243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Процессы сборки</a:t>
            </a:r>
            <a:endParaRPr/>
          </a:p>
        </p:txBody>
      </p:sp>
      <p:sp>
        <p:nvSpPr>
          <p:cNvPr id="413" name="Google Shape;413;p52"/>
          <p:cNvSpPr txBox="1"/>
          <p:nvPr>
            <p:ph idx="4294967295" type="body"/>
          </p:nvPr>
        </p:nvSpPr>
        <p:spPr>
          <a:xfrm>
            <a:off x="677882" y="1773250"/>
            <a:ext cx="7059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Виды сборок: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Минорная. Обычно затрагивает молодое поколение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Полная. Затрагивает оба и запускается режет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….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много других вариантов в зависимости от реализации GC</a:t>
            </a:r>
            <a:endParaRPr sz="1600"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Сборка мусора происходит во время STW (stop-the-world)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